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99" r:id="rId11"/>
    <p:sldId id="267" r:id="rId12"/>
    <p:sldId id="265" r:id="rId13"/>
    <p:sldId id="302" r:id="rId14"/>
    <p:sldId id="304" r:id="rId15"/>
    <p:sldId id="266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76" r:id="rId32"/>
    <p:sldId id="285" r:id="rId33"/>
    <p:sldId id="286" r:id="rId34"/>
    <p:sldId id="287" r:id="rId35"/>
    <p:sldId id="288" r:id="rId36"/>
    <p:sldId id="289" r:id="rId37"/>
    <p:sldId id="290" r:id="rId38"/>
    <p:sldId id="294" r:id="rId39"/>
    <p:sldId id="291" r:id="rId40"/>
    <p:sldId id="295" r:id="rId41"/>
    <p:sldId id="292" r:id="rId42"/>
    <p:sldId id="296" r:id="rId43"/>
    <p:sldId id="293" r:id="rId44"/>
    <p:sldId id="297" r:id="rId45"/>
    <p:sldId id="298" r:id="rId46"/>
    <p:sldId id="300" r:id="rId47"/>
    <p:sldId id="301" r:id="rId48"/>
    <p:sldId id="303" r:id="rId49"/>
    <p:sldId id="305" r:id="rId50"/>
    <p:sldId id="306" r:id="rId51"/>
    <p:sldId id="307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-180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5.jpg>
</file>

<file path=ppt/media/image6.jp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2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06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26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303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653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34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357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617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34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843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E12FF-72D0-DE44-889E-0D404ECFBB44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87F0F-A148-9441-8338-E08B1C635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544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estevez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hyperlink" Target="http://t.co/0dw3TtbiCO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estevez@gmail.co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Harlem Election Rematch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Money And Demographics in the 13th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1117" y="5799989"/>
            <a:ext cx="34325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Haronil</a:t>
            </a:r>
            <a:r>
              <a:rPr lang="en-US" dirty="0" smtClean="0"/>
              <a:t> Estevez</a:t>
            </a:r>
          </a:p>
          <a:p>
            <a:r>
              <a:rPr lang="en-US" dirty="0" smtClean="0">
                <a:hlinkClick r:id="rId2"/>
              </a:rPr>
              <a:t>hestevez@gmail.com</a:t>
            </a:r>
            <a:endParaRPr lang="en-US" dirty="0"/>
          </a:p>
          <a:p>
            <a:r>
              <a:rPr lang="en-US" dirty="0" err="1"/>
              <a:t>github.com</a:t>
            </a:r>
            <a:r>
              <a:rPr lang="en-US" dirty="0"/>
              <a:t>/he334/pygotham2014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6441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‪Birthplace of Hip-Hop</a:t>
            </a:r>
            <a:endParaRPr lang="en-US" dirty="0"/>
          </a:p>
        </p:txBody>
      </p:sp>
      <p:pic>
        <p:nvPicPr>
          <p:cNvPr id="4" name="Content Placeholder 3" descr="1520Sedgwick_Avenu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457200" y="6346947"/>
            <a:ext cx="2003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smtClean="0"/>
              <a:t>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093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Apollo Theatre in Harlem</a:t>
            </a:r>
            <a:endParaRPr lang="en-US" dirty="0"/>
          </a:p>
        </p:txBody>
      </p:sp>
      <p:pic>
        <p:nvPicPr>
          <p:cNvPr id="8" name="Content Placeholder 7" descr="Apollo_Theater,_Harlem_(2009)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478" r="-118478"/>
          <a:stretch/>
        </p:blipFill>
        <p:spPr/>
      </p:pic>
      <p:sp>
        <p:nvSpPr>
          <p:cNvPr id="9" name="TextBox 8"/>
          <p:cNvSpPr txBox="1"/>
          <p:nvPr/>
        </p:nvSpPr>
        <p:spPr>
          <a:xfrm>
            <a:off x="457200" y="6346947"/>
            <a:ext cx="2003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smtClean="0"/>
              <a:t>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440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Plena y </a:t>
            </a:r>
            <a:r>
              <a:rPr lang="en-US" dirty="0" err="1" smtClean="0"/>
              <a:t>Bomba</a:t>
            </a:r>
            <a:r>
              <a:rPr lang="en-US" dirty="0" smtClean="0"/>
              <a:t> At La </a:t>
            </a:r>
            <a:r>
              <a:rPr lang="en-US" dirty="0" err="1" smtClean="0"/>
              <a:t>Caza</a:t>
            </a:r>
            <a:r>
              <a:rPr lang="en-US" dirty="0" smtClean="0"/>
              <a:t> Azul</a:t>
            </a:r>
            <a:endParaRPr lang="en-US" dirty="0"/>
          </a:p>
        </p:txBody>
      </p:sp>
      <p:pic>
        <p:nvPicPr>
          <p:cNvPr id="4" name="Content Placeholder 3" descr="LaCasaAzulDancing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6" b="29376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457200" y="6346947"/>
            <a:ext cx="3745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pic.twitter.com/0dw3TtbiCO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28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Dancing of The </a:t>
            </a:r>
            <a:r>
              <a:rPr lang="en-US" dirty="0" err="1" smtClean="0"/>
              <a:t>Giglio</a:t>
            </a:r>
            <a:endParaRPr lang="en-US" dirty="0"/>
          </a:p>
        </p:txBody>
      </p:sp>
      <p:pic>
        <p:nvPicPr>
          <p:cNvPr id="4" name="Content Placeholder 3" descr="IMG_20140809_133835909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7" b="10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47655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Harlem After Second World War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Adam Clayton Powell Jr.</a:t>
            </a:r>
          </a:p>
          <a:p>
            <a:r>
              <a:rPr lang="en-US" dirty="0" smtClean="0"/>
              <a:t>The Second Great Migration</a:t>
            </a:r>
          </a:p>
          <a:p>
            <a:r>
              <a:rPr lang="en-US" dirty="0" smtClean="0"/>
              <a:t>Economic Troubles Of 70’s and 80’s</a:t>
            </a:r>
          </a:p>
          <a:p>
            <a:r>
              <a:rPr lang="en-US" dirty="0" smtClean="0"/>
              <a:t>Revitalization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20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Recent Demographic Shifts in the 13th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Increase in number of Latinos And Asians Living In The 13</a:t>
            </a:r>
            <a:r>
              <a:rPr lang="en-US" baseline="30000" dirty="0" smtClean="0"/>
              <a:t>th</a:t>
            </a:r>
            <a:endParaRPr lang="en-US" dirty="0" smtClean="0"/>
          </a:p>
          <a:p>
            <a:r>
              <a:rPr lang="en-US" dirty="0" smtClean="0"/>
              <a:t>15th </a:t>
            </a:r>
            <a:r>
              <a:rPr lang="en-US" dirty="0"/>
              <a:t>congressional district was replaced with the 13th as part of the decennial </a:t>
            </a:r>
            <a:r>
              <a:rPr lang="en-US" dirty="0" smtClean="0"/>
              <a:t>redistricting</a:t>
            </a:r>
          </a:p>
          <a:p>
            <a:r>
              <a:rPr lang="en-US" dirty="0" smtClean="0"/>
              <a:t>New district includes parts of South Bronx and has a larger Latino population</a:t>
            </a:r>
          </a:p>
          <a:p>
            <a:r>
              <a:rPr lang="en-US" dirty="0" smtClean="0"/>
              <a:t>Senator </a:t>
            </a:r>
            <a:r>
              <a:rPr lang="en-US" dirty="0" err="1" smtClean="0"/>
              <a:t>Espaillat</a:t>
            </a:r>
            <a:r>
              <a:rPr lang="en-US" dirty="0" smtClean="0"/>
              <a:t> ran against Rangel in 2012 hoping to take advantage of these demographic shifts</a:t>
            </a:r>
          </a:p>
          <a:p>
            <a:r>
              <a:rPr lang="en-US" dirty="0" err="1" smtClean="0"/>
              <a:t>Espaillat</a:t>
            </a:r>
            <a:r>
              <a:rPr lang="en-US" dirty="0" smtClean="0"/>
              <a:t> lost by less than 1,100 votes and ran again in 2014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825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Open Data</a:t>
            </a:r>
            <a:endParaRPr lang="en-US" dirty="0"/>
          </a:p>
        </p:txBody>
      </p:sp>
      <p:pic>
        <p:nvPicPr>
          <p:cNvPr id="4" name="Content Placeholder 3" descr="OpenDataVenn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91" r="-15391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642784" y="6294629"/>
            <a:ext cx="3824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Open Data Now by Joel </a:t>
            </a:r>
            <a:r>
              <a:rPr lang="en-US" dirty="0" err="1"/>
              <a:t>Gurin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767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Government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 2013 – Obama announces Open Data Policy</a:t>
            </a:r>
          </a:p>
          <a:p>
            <a:r>
              <a:rPr lang="en-US" dirty="0" smtClean="0"/>
              <a:t>More machine-readable government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083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Data 7 Key 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Public</a:t>
            </a:r>
          </a:p>
          <a:p>
            <a:r>
              <a:rPr lang="en-US" dirty="0" smtClean="0"/>
              <a:t>Accessible</a:t>
            </a:r>
          </a:p>
          <a:p>
            <a:r>
              <a:rPr lang="en-US" dirty="0" smtClean="0"/>
              <a:t>Well Described</a:t>
            </a:r>
          </a:p>
          <a:p>
            <a:r>
              <a:rPr lang="en-US" dirty="0" smtClean="0"/>
              <a:t>Reusable</a:t>
            </a:r>
          </a:p>
          <a:p>
            <a:r>
              <a:rPr lang="en-US" dirty="0" smtClean="0"/>
              <a:t>Complete</a:t>
            </a:r>
          </a:p>
          <a:p>
            <a:r>
              <a:rPr lang="en-US" dirty="0" smtClean="0"/>
              <a:t>Timely</a:t>
            </a:r>
          </a:p>
          <a:p>
            <a:r>
              <a:rPr lang="en-US" dirty="0" smtClean="0"/>
              <a:t>Managed </a:t>
            </a:r>
            <a:r>
              <a:rPr lang="en-US" dirty="0" err="1" smtClean="0"/>
              <a:t>postrelease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713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Interested in 4 Types Of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Census </a:t>
            </a:r>
            <a:r>
              <a:rPr lang="en-US" dirty="0" err="1"/>
              <a:t>Burea</a:t>
            </a:r>
            <a:r>
              <a:rPr lang="en-US" dirty="0"/>
              <a:t> Demographics </a:t>
            </a:r>
            <a:r>
              <a:rPr lang="en-US" dirty="0" smtClean="0"/>
              <a:t>Data</a:t>
            </a:r>
          </a:p>
          <a:p>
            <a:r>
              <a:rPr lang="en-US" dirty="0"/>
              <a:t>Geographic Boundaries Data For Assembly and Congressional </a:t>
            </a:r>
            <a:r>
              <a:rPr lang="en-US" dirty="0" smtClean="0"/>
              <a:t>Districts</a:t>
            </a:r>
          </a:p>
          <a:p>
            <a:r>
              <a:rPr lang="en-US" dirty="0"/>
              <a:t>Campaign Contribution </a:t>
            </a:r>
            <a:r>
              <a:rPr lang="en-US" dirty="0" smtClean="0"/>
              <a:t>Data</a:t>
            </a:r>
          </a:p>
          <a:p>
            <a:r>
              <a:rPr lang="en-US" dirty="0"/>
              <a:t>Voting Results Data by Congressional and Assembly District</a:t>
            </a:r>
          </a:p>
        </p:txBody>
      </p:sp>
    </p:spTree>
    <p:extLst>
      <p:ext uri="{BB962C8B-B14F-4D97-AF65-F5344CB8AC3E}">
        <p14:creationId xmlns:p14="http://schemas.microsoft.com/office/powerpoint/2010/main" val="3436266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Congressional Electoral Process</a:t>
            </a:r>
          </a:p>
          <a:p>
            <a:r>
              <a:rPr lang="en-US" dirty="0" smtClean="0"/>
              <a:t>History of New York’s 13</a:t>
            </a:r>
            <a:r>
              <a:rPr lang="en-US" baseline="30000" dirty="0" smtClean="0"/>
              <a:t>th</a:t>
            </a:r>
            <a:r>
              <a:rPr lang="en-US" dirty="0" smtClean="0"/>
              <a:t> Congressional District</a:t>
            </a:r>
          </a:p>
          <a:p>
            <a:r>
              <a:rPr lang="en-US" dirty="0" smtClean="0"/>
              <a:t>Recent Demographic Changes in the 13</a:t>
            </a:r>
            <a:r>
              <a:rPr lang="en-US" baseline="30000" dirty="0" smtClean="0"/>
              <a:t>th</a:t>
            </a:r>
            <a:endParaRPr lang="en-US" dirty="0" smtClean="0"/>
          </a:p>
          <a:p>
            <a:r>
              <a:rPr lang="en-US" dirty="0" smtClean="0"/>
              <a:t>Open Source Government Data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Numpy</a:t>
            </a:r>
            <a:r>
              <a:rPr lang="en-US" dirty="0" smtClean="0"/>
              <a:t>, Pandas, and </a:t>
            </a:r>
            <a:r>
              <a:rPr lang="en-US" dirty="0" err="1" smtClean="0"/>
              <a:t>Matplotlib</a:t>
            </a:r>
            <a:r>
              <a:rPr lang="en-US" dirty="0" smtClean="0"/>
              <a:t> To Analyze and Visualize Campaign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664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ode01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" b="10756"/>
          <a:stretch/>
        </p:blipFill>
        <p:spPr>
          <a:xfrm>
            <a:off x="457200" y="195386"/>
            <a:ext cx="8229600" cy="6662614"/>
          </a:xfrm>
        </p:spPr>
      </p:pic>
    </p:spTree>
    <p:extLst>
      <p:ext uri="{BB962C8B-B14F-4D97-AF65-F5344CB8AC3E}">
        <p14:creationId xmlns:p14="http://schemas.microsoft.com/office/powerpoint/2010/main" val="4274797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Census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American </a:t>
            </a:r>
            <a:r>
              <a:rPr lang="en-US" dirty="0" err="1" smtClean="0"/>
              <a:t>FactFinder</a:t>
            </a:r>
            <a:r>
              <a:rPr lang="en-US" dirty="0" smtClean="0"/>
              <a:t> website lets you search based on:</a:t>
            </a:r>
          </a:p>
          <a:p>
            <a:pPr lvl="1"/>
            <a:r>
              <a:rPr lang="en-US" dirty="0"/>
              <a:t>Topics (age, income, year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Geographies (state, counties, places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Race and Ethnic </a:t>
            </a:r>
            <a:r>
              <a:rPr lang="en-US" dirty="0" smtClean="0"/>
              <a:t>Groups</a:t>
            </a:r>
          </a:p>
          <a:p>
            <a:pPr marL="342900" lvl="1" indent="-342900">
              <a:buFont typeface="Arial"/>
              <a:buChar char="•"/>
            </a:pPr>
            <a:r>
              <a:rPr lang="en-US" dirty="0"/>
              <a:t>"QT-P03" census table for both the 111th and 113th New York Congress</a:t>
            </a:r>
          </a:p>
          <a:p>
            <a:r>
              <a:rPr lang="en-US" dirty="0"/>
              <a:t>State Assembly and Congressional District Geographic Shape Files from New York State's </a:t>
            </a:r>
            <a:r>
              <a:rPr lang="en-US" dirty="0" smtClean="0"/>
              <a:t>Department </a:t>
            </a:r>
            <a:r>
              <a:rPr lang="en-US" dirty="0"/>
              <a:t>of City Planning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508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Shape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Interested in .</a:t>
            </a:r>
            <a:r>
              <a:rPr lang="en-US" dirty="0" err="1" smtClean="0"/>
              <a:t>shp</a:t>
            </a:r>
            <a:r>
              <a:rPr lang="en-US" dirty="0" smtClean="0"/>
              <a:t> and .dbf files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shp</a:t>
            </a:r>
            <a:r>
              <a:rPr lang="en-US" dirty="0" smtClean="0"/>
              <a:t> file contains the geometry, like points, lines, and polygons</a:t>
            </a:r>
          </a:p>
          <a:p>
            <a:r>
              <a:rPr lang="en-US" dirty="0" smtClean="0"/>
              <a:t>.dbf file contains attributes of the corresponding geometry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166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6" name="Content Placeholder 5" descr="code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619" b="-2961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99062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12" name="Content Placeholder 11" descr="code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595" b="-105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70119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5762" b="-557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904" b="-149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882" b="-448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77" r="-80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5" name="Content Placeholder 4" descr="code0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535" b="-55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Reapportionment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State Gets “X” Number Of House Representatives</a:t>
            </a:r>
          </a:p>
          <a:p>
            <a:r>
              <a:rPr lang="en-US" dirty="0" smtClean="0"/>
              <a:t>Number of Reps Based on Population Totals</a:t>
            </a:r>
          </a:p>
          <a:p>
            <a:r>
              <a:rPr lang="en-US" dirty="0" smtClean="0"/>
              <a:t>Last Census Taken 2010</a:t>
            </a:r>
          </a:p>
          <a:p>
            <a:r>
              <a:rPr lang="en-US" dirty="0" smtClean="0"/>
              <a:t>435 Congressional Seats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161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Numpy</a:t>
            </a:r>
            <a:r>
              <a:rPr lang="en-US" dirty="0" smtClean="0"/>
              <a:t> Examples</a:t>
            </a:r>
            <a:endParaRPr lang="en-US" dirty="0"/>
          </a:p>
        </p:txBody>
      </p:sp>
      <p:pic>
        <p:nvPicPr>
          <p:cNvPr id="4" name="Content Placeholder 3" descr="code0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935" b="-399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100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4" name="Content Placeholder 3" descr="code0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06" r="-13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6623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35" b="-34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1690" b="-316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939" b="-219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7" name="Content Placeholder 6" descr="code1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8088" b="-280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066" b="-140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Pandas Examples</a:t>
            </a:r>
            <a:endParaRPr lang="en-US" dirty="0"/>
          </a:p>
        </p:txBody>
      </p:sp>
      <p:pic>
        <p:nvPicPr>
          <p:cNvPr id="5" name="Content Placeholder 4" descr="code1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711" b="-307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9969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5863357"/>
          </a:xfrm>
        </p:spPr>
        <p:txBody>
          <a:bodyPr>
            <a:normAutofit/>
          </a:bodyPr>
          <a:lstStyle/>
          <a:p>
            <a:r>
              <a:rPr lang="en-US" dirty="0"/>
              <a:t>If grouped by Occupation, which group donated the most to the winning candidate?</a:t>
            </a:r>
          </a:p>
        </p:txBody>
      </p:sp>
    </p:spTree>
    <p:extLst>
      <p:ext uri="{BB962C8B-B14F-4D97-AF65-F5344CB8AC3E}">
        <p14:creationId xmlns:p14="http://schemas.microsoft.com/office/powerpoint/2010/main" val="4096953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ode16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32" t="2257" b="4685"/>
          <a:stretch/>
        </p:blipFill>
        <p:spPr>
          <a:xfrm>
            <a:off x="257045" y="574492"/>
            <a:ext cx="8429755" cy="6410123"/>
          </a:xfrm>
        </p:spPr>
      </p:pic>
    </p:spTree>
    <p:extLst>
      <p:ext uri="{BB962C8B-B14F-4D97-AF65-F5344CB8AC3E}">
        <p14:creationId xmlns:p14="http://schemas.microsoft.com/office/powerpoint/2010/main" val="254190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2010MapUSHouseApportionment.gi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652" r="-17652"/>
          <a:stretch/>
        </p:blipFill>
        <p:spPr>
          <a:xfrm>
            <a:off x="-508227" y="301796"/>
            <a:ext cx="10198398" cy="5824367"/>
          </a:xfrm>
        </p:spPr>
      </p:pic>
    </p:spTree>
    <p:extLst>
      <p:ext uri="{BB962C8B-B14F-4D97-AF65-F5344CB8AC3E}">
        <p14:creationId xmlns:p14="http://schemas.microsoft.com/office/powerpoint/2010/main" val="1133146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5969185"/>
          </a:xfrm>
        </p:spPr>
        <p:txBody>
          <a:bodyPr>
            <a:normAutofit/>
          </a:bodyPr>
          <a:lstStyle/>
          <a:p>
            <a:r>
              <a:rPr lang="en-US" dirty="0" smtClean="0"/>
              <a:t>CALCULATING ASSEMBLY DISTRICT DEMOGRAPHICS BASED ON CENSUS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63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ode17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3" r="-3823"/>
          <a:stretch/>
        </p:blipFill>
        <p:spPr>
          <a:xfrm>
            <a:off x="593282" y="0"/>
            <a:ext cx="8055528" cy="6258314"/>
          </a:xfrm>
        </p:spPr>
      </p:pic>
    </p:spTree>
    <p:extLst>
      <p:ext uri="{BB962C8B-B14F-4D97-AF65-F5344CB8AC3E}">
        <p14:creationId xmlns:p14="http://schemas.microsoft.com/office/powerpoint/2010/main" val="28039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Assembly District Demographics</a:t>
            </a:r>
            <a:endParaRPr lang="en-US" dirty="0"/>
          </a:p>
        </p:txBody>
      </p:sp>
      <p:pic>
        <p:nvPicPr>
          <p:cNvPr id="4" name="Content Placeholder 3" descr="code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363" b="-83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02398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Majority Black or Hispanic Districts</a:t>
            </a:r>
            <a:endParaRPr lang="en-US" dirty="0"/>
          </a:p>
        </p:txBody>
      </p:sp>
      <p:pic>
        <p:nvPicPr>
          <p:cNvPr id="4" name="Content Placeholder 3" descr="code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" r="22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39023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jorityBlackDistricts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00" b="4817"/>
          <a:stretch/>
        </p:blipFill>
        <p:spPr>
          <a:xfrm>
            <a:off x="457200" y="1073394"/>
            <a:ext cx="8229600" cy="5578620"/>
          </a:xfrm>
        </p:spPr>
      </p:pic>
    </p:spTree>
    <p:extLst>
      <p:ext uri="{BB962C8B-B14F-4D97-AF65-F5344CB8AC3E}">
        <p14:creationId xmlns:p14="http://schemas.microsoft.com/office/powerpoint/2010/main" val="2691510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jorityHispanicDistricts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3" b="4571"/>
          <a:stretch/>
        </p:blipFill>
        <p:spPr>
          <a:xfrm>
            <a:off x="457200" y="1043157"/>
            <a:ext cx="8229600" cy="5623975"/>
          </a:xfrm>
        </p:spPr>
      </p:pic>
    </p:spTree>
    <p:extLst>
      <p:ext uri="{BB962C8B-B14F-4D97-AF65-F5344CB8AC3E}">
        <p14:creationId xmlns:p14="http://schemas.microsoft.com/office/powerpoint/2010/main" val="3124023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124" y="1956072"/>
            <a:ext cx="8229600" cy="2581740"/>
          </a:xfrm>
        </p:spPr>
        <p:txBody>
          <a:bodyPr>
            <a:normAutofit/>
          </a:bodyPr>
          <a:lstStyle/>
          <a:p>
            <a:r>
              <a:rPr lang="en-US" dirty="0" smtClean="0"/>
              <a:t>Compare Old 15</a:t>
            </a:r>
            <a:r>
              <a:rPr lang="en-US" baseline="30000" dirty="0" smtClean="0"/>
              <a:t>th</a:t>
            </a:r>
            <a:r>
              <a:rPr lang="en-US" dirty="0" smtClean="0"/>
              <a:t> Congressional District Map To New 13th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845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code1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85" r="-4285"/>
          <a:stretch>
            <a:fillRect/>
          </a:stretch>
        </p:blipFill>
        <p:spPr>
          <a:xfrm>
            <a:off x="457200" y="0"/>
            <a:ext cx="8229600" cy="6126163"/>
          </a:xfrm>
        </p:spPr>
      </p:pic>
    </p:spTree>
    <p:extLst>
      <p:ext uri="{BB962C8B-B14F-4D97-AF65-F5344CB8AC3E}">
        <p14:creationId xmlns:p14="http://schemas.microsoft.com/office/powerpoint/2010/main" val="988703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code2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0" r="5370"/>
          <a:stretch>
            <a:fillRect/>
          </a:stretch>
        </p:blipFill>
        <p:spPr>
          <a:xfrm>
            <a:off x="457200" y="155575"/>
            <a:ext cx="8229600" cy="5970588"/>
          </a:xfrm>
        </p:spPr>
      </p:pic>
    </p:spTree>
    <p:extLst>
      <p:ext uri="{BB962C8B-B14F-4D97-AF65-F5344CB8AC3E}">
        <p14:creationId xmlns:p14="http://schemas.microsoft.com/office/powerpoint/2010/main" val="481897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ode21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68" b="-8347"/>
          <a:stretch/>
        </p:blipFill>
        <p:spPr>
          <a:xfrm>
            <a:off x="457200" y="136769"/>
            <a:ext cx="8229600" cy="6897077"/>
          </a:xfrm>
        </p:spPr>
      </p:pic>
    </p:spTree>
    <p:extLst>
      <p:ext uri="{BB962C8B-B14F-4D97-AF65-F5344CB8AC3E}">
        <p14:creationId xmlns:p14="http://schemas.microsoft.com/office/powerpoint/2010/main" val="3043731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Redistricting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Dividing Geographic Area of State Into Congressional Districts</a:t>
            </a:r>
          </a:p>
          <a:p>
            <a:r>
              <a:rPr lang="en-US" dirty="0" smtClean="0"/>
              <a:t>Not Always Straightforward, Sometimes Imposed By Judges (New York)</a:t>
            </a:r>
          </a:p>
          <a:p>
            <a:r>
              <a:rPr lang="en-US" dirty="0" smtClean="0"/>
              <a:t>Not Without The Risk Of Gerrymandering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386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result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168" r="-17168"/>
          <a:stretch>
            <a:fillRect/>
          </a:stretch>
        </p:blipFill>
        <p:spPr>
          <a:xfrm>
            <a:off x="457200" y="0"/>
            <a:ext cx="8229600" cy="6126163"/>
          </a:xfrm>
        </p:spPr>
      </p:pic>
    </p:spTree>
    <p:extLst>
      <p:ext uri="{BB962C8B-B14F-4D97-AF65-F5344CB8AC3E}">
        <p14:creationId xmlns:p14="http://schemas.microsoft.com/office/powerpoint/2010/main" val="42551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Thanks </a:t>
            </a:r>
            <a:r>
              <a:rPr lang="en-US" dirty="0" err="1" smtClean="0"/>
              <a:t>PyGotham</a:t>
            </a:r>
            <a:r>
              <a:rPr lang="en-US" dirty="0" smtClean="0"/>
              <a:t> organizers.</a:t>
            </a:r>
          </a:p>
          <a:p>
            <a:r>
              <a:rPr lang="en-US" dirty="0" smtClean="0"/>
              <a:t>Q &amp; </a:t>
            </a:r>
            <a:r>
              <a:rPr lang="en-US" dirty="0" smtClean="0"/>
              <a:t>A</a:t>
            </a:r>
          </a:p>
          <a:p>
            <a:r>
              <a:rPr lang="en-US" dirty="0" smtClean="0"/>
              <a:t>Slides and </a:t>
            </a:r>
            <a:r>
              <a:rPr lang="en-US" dirty="0" err="1" smtClean="0"/>
              <a:t>IPython</a:t>
            </a:r>
            <a:r>
              <a:rPr lang="en-US" dirty="0" smtClean="0"/>
              <a:t> notebooks:</a:t>
            </a:r>
            <a:r>
              <a:rPr lang="en-US" dirty="0"/>
              <a:t> </a:t>
            </a:r>
            <a:r>
              <a:rPr lang="en-US" dirty="0" err="1"/>
              <a:t>github.com</a:t>
            </a:r>
            <a:r>
              <a:rPr lang="en-US" dirty="0"/>
              <a:t>/he334/</a:t>
            </a:r>
            <a:r>
              <a:rPr lang="en-US" dirty="0" smtClean="0"/>
              <a:t>pygotham2014</a:t>
            </a:r>
          </a:p>
          <a:p>
            <a:r>
              <a:rPr lang="en-US" dirty="0" smtClean="0"/>
              <a:t>Contact: </a:t>
            </a:r>
            <a:r>
              <a:rPr lang="en-US" dirty="0" smtClean="0">
                <a:hlinkClick r:id="rId2"/>
              </a:rPr>
              <a:t>hestevez@gmail.com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52562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Gerrymandering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Power Of Redistricting to ensure </a:t>
            </a:r>
            <a:r>
              <a:rPr lang="en-US" dirty="0"/>
              <a:t>that one party, candidate, or ethnic group gets to dominate the politics of a particular district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073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he_Gerry-Mander_Edit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3" t="5166" b="15245"/>
          <a:stretch/>
        </p:blipFill>
        <p:spPr>
          <a:xfrm>
            <a:off x="595750" y="19538"/>
            <a:ext cx="8091049" cy="6858000"/>
          </a:xfrm>
        </p:spPr>
      </p:pic>
      <p:sp>
        <p:nvSpPr>
          <p:cNvPr id="3" name="TextBox 2"/>
          <p:cNvSpPr txBox="1"/>
          <p:nvPr/>
        </p:nvSpPr>
        <p:spPr>
          <a:xfrm>
            <a:off x="5769382" y="6317295"/>
            <a:ext cx="2003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smtClean="0"/>
              <a:t>Wikipedia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795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Prohibitions On Redistricting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Voting Rights Act of 1965</a:t>
            </a:r>
          </a:p>
          <a:p>
            <a:r>
              <a:rPr lang="en-US" dirty="0"/>
              <a:t>9 states with a history of racial discrimination need approval from the United States Justice Department before </a:t>
            </a:r>
            <a:r>
              <a:rPr lang="en-US" dirty="0" smtClean="0"/>
              <a:t>implementing </a:t>
            </a:r>
            <a:r>
              <a:rPr lang="en-US" dirty="0"/>
              <a:t>redistricting </a:t>
            </a:r>
            <a:r>
              <a:rPr lang="en-US" dirty="0" smtClean="0"/>
              <a:t>plans</a:t>
            </a:r>
          </a:p>
          <a:p>
            <a:r>
              <a:rPr lang="en-US" dirty="0" smtClean="0"/>
              <a:t>Shelby County v. Holder - </a:t>
            </a:r>
            <a:r>
              <a:rPr lang="en-US" dirty="0"/>
              <a:t>struck down the formula used to determine which states are subject to this prohibition</a:t>
            </a:r>
          </a:p>
        </p:txBody>
      </p:sp>
    </p:spTree>
    <p:extLst>
      <p:ext uri="{BB962C8B-B14F-4D97-AF65-F5344CB8AC3E}">
        <p14:creationId xmlns:p14="http://schemas.microsoft.com/office/powerpoint/2010/main" val="1083128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History of New York’s 13th Congressional District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Majority minority. </a:t>
            </a:r>
          </a:p>
          <a:p>
            <a:r>
              <a:rPr lang="en-US" dirty="0" smtClean="0"/>
              <a:t>Both Manhattan and The Bronx</a:t>
            </a:r>
          </a:p>
          <a:p>
            <a:r>
              <a:rPr lang="en-US" dirty="0" smtClean="0"/>
              <a:t>Italian and Jewish At Beginning Of 20</a:t>
            </a:r>
            <a:r>
              <a:rPr lang="en-US" baseline="30000" dirty="0" smtClean="0"/>
              <a:t>th</a:t>
            </a:r>
            <a:r>
              <a:rPr lang="en-US" dirty="0" smtClean="0"/>
              <a:t> Century</a:t>
            </a:r>
          </a:p>
          <a:p>
            <a:r>
              <a:rPr lang="en-US" dirty="0" smtClean="0"/>
              <a:t>Adam Clayton Powell Jr. 13</a:t>
            </a:r>
            <a:r>
              <a:rPr lang="en-US" baseline="30000" dirty="0" smtClean="0"/>
              <a:t>th</a:t>
            </a:r>
            <a:r>
              <a:rPr lang="en-US" dirty="0" smtClean="0"/>
              <a:t>’s first black congressman</a:t>
            </a:r>
          </a:p>
          <a:p>
            <a:r>
              <a:rPr lang="en-US" dirty="0" smtClean="0"/>
              <a:t>Great Migration of African Americans From The South To Northern States</a:t>
            </a:r>
          </a:p>
          <a:p>
            <a:r>
              <a:rPr lang="en-US" dirty="0"/>
              <a:t>R</a:t>
            </a:r>
            <a:r>
              <a:rPr lang="en-US" dirty="0" smtClean="0"/>
              <a:t>epresented For Decades by Democratic Congressman Charles Rangel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85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</TotalTime>
  <Words>639</Words>
  <Application>Microsoft Macintosh PowerPoint</Application>
  <PresentationFormat>On-screen Show (4:3)</PresentationFormat>
  <Paragraphs>106</Paragraphs>
  <Slides>51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Office Theme</vt:lpstr>
      <vt:lpstr>Harlem Election Rematch</vt:lpstr>
      <vt:lpstr>Summary</vt:lpstr>
      <vt:lpstr>Reapportionment Process</vt:lpstr>
      <vt:lpstr>PowerPoint Presentation</vt:lpstr>
      <vt:lpstr>Redistricting</vt:lpstr>
      <vt:lpstr>Gerrymandering</vt:lpstr>
      <vt:lpstr>PowerPoint Presentation</vt:lpstr>
      <vt:lpstr>Prohibitions On Redistricting</vt:lpstr>
      <vt:lpstr>History of New York’s 13th Congressional District</vt:lpstr>
      <vt:lpstr>‪Birthplace of Hip-Hop</vt:lpstr>
      <vt:lpstr>Apollo Theatre in Harlem</vt:lpstr>
      <vt:lpstr>Plena y Bomba At La Caza Azul</vt:lpstr>
      <vt:lpstr>Dancing of The Giglio</vt:lpstr>
      <vt:lpstr>Harlem After Second World War</vt:lpstr>
      <vt:lpstr>Recent Demographic Shifts in the 13th</vt:lpstr>
      <vt:lpstr>Open Data</vt:lpstr>
      <vt:lpstr>Open Source Government Data</vt:lpstr>
      <vt:lpstr>Open Data 7 Key Criteria</vt:lpstr>
      <vt:lpstr>Interested in 4 Types Of Data</vt:lpstr>
      <vt:lpstr>PowerPoint Presentation</vt:lpstr>
      <vt:lpstr>Census Data</vt:lpstr>
      <vt:lpstr>Shape Files</vt:lpstr>
      <vt:lpstr>Simple Numpy Examples</vt:lpstr>
      <vt:lpstr>Simple Numpy Examples</vt:lpstr>
      <vt:lpstr>Simple Numpy Examples</vt:lpstr>
      <vt:lpstr>Simple Numpy Examples</vt:lpstr>
      <vt:lpstr>Simple Numpy Examples</vt:lpstr>
      <vt:lpstr>Simple Numpy Examples</vt:lpstr>
      <vt:lpstr>Simple Numpy Examples</vt:lpstr>
      <vt:lpstr>Simple Numpy Examples</vt:lpstr>
      <vt:lpstr>Simple Pandas Examples</vt:lpstr>
      <vt:lpstr>Simple Pandas Examples</vt:lpstr>
      <vt:lpstr>Simple Pandas Examples</vt:lpstr>
      <vt:lpstr>Simple Pandas Examples</vt:lpstr>
      <vt:lpstr>Simple Pandas Examples</vt:lpstr>
      <vt:lpstr>Simple Pandas Examples</vt:lpstr>
      <vt:lpstr>Simple Pandas Examples</vt:lpstr>
      <vt:lpstr>If grouped by Occupation, which group donated the most to the winning candidate?</vt:lpstr>
      <vt:lpstr>PowerPoint Presentation</vt:lpstr>
      <vt:lpstr>CALCULATING ASSEMBLY DISTRICT DEMOGRAPHICS BASED ON CENSUS DATA</vt:lpstr>
      <vt:lpstr>PowerPoint Presentation</vt:lpstr>
      <vt:lpstr>Assembly District Demographics</vt:lpstr>
      <vt:lpstr>Majority Black or Hispanic Districts</vt:lpstr>
      <vt:lpstr>PowerPoint Presentation</vt:lpstr>
      <vt:lpstr>PowerPoint Presentation</vt:lpstr>
      <vt:lpstr>Compare Old 15th Congressional District Map To New 13th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Company>Tekserve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Harlem Election Rematch</dc:title>
  <dc:creator>Tekrental</dc:creator>
  <cp:lastModifiedBy>Tekrental</cp:lastModifiedBy>
  <cp:revision>88</cp:revision>
  <dcterms:created xsi:type="dcterms:W3CDTF">2014-08-14T14:14:53Z</dcterms:created>
  <dcterms:modified xsi:type="dcterms:W3CDTF">2014-08-17T16:35:45Z</dcterms:modified>
</cp:coreProperties>
</file>

<file path=docProps/thumbnail.jpeg>
</file>